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715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jXnrf4lFH6YdNHcfCU7L6330L/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0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1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2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3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4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5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0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2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6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7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8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9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Diapositiva tito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1142999" y="2066379"/>
            <a:ext cx="6928945" cy="1452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143000" y="4089797"/>
            <a:ext cx="6858000" cy="315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4"/>
          <p:cNvSpPr txBox="1"/>
          <p:nvPr>
            <p:ph idx="2" type="body"/>
          </p:nvPr>
        </p:nvSpPr>
        <p:spPr>
          <a:xfrm>
            <a:off x="1142999" y="4439245"/>
            <a:ext cx="6858000" cy="315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ctrTitle"/>
          </p:nvPr>
        </p:nvSpPr>
        <p:spPr>
          <a:xfrm>
            <a:off x="1142999" y="451015"/>
            <a:ext cx="6928945" cy="1131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subTitle"/>
          </p:nvPr>
        </p:nvSpPr>
        <p:spPr>
          <a:xfrm>
            <a:off x="1142999" y="1911653"/>
            <a:ext cx="7257863" cy="2294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>
  <p:cSld name="Due contenuti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/>
          <p:nvPr>
            <p:ph idx="1" type="body"/>
          </p:nvPr>
        </p:nvSpPr>
        <p:spPr>
          <a:xfrm>
            <a:off x="803080" y="0"/>
            <a:ext cx="4222143" cy="5780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type="ctrTitle"/>
          </p:nvPr>
        </p:nvSpPr>
        <p:spPr>
          <a:xfrm>
            <a:off x="5247860" y="451015"/>
            <a:ext cx="2698539" cy="1131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2" type="subTitle"/>
          </p:nvPr>
        </p:nvSpPr>
        <p:spPr>
          <a:xfrm>
            <a:off x="5247860" y="1838104"/>
            <a:ext cx="3737179" cy="2294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Titolo e contenuto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795131" y="-7951"/>
            <a:ext cx="8444285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>
  <p:cSld name="Intestazione sezion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ctrTitle"/>
          </p:nvPr>
        </p:nvSpPr>
        <p:spPr>
          <a:xfrm>
            <a:off x="1143000" y="451015"/>
            <a:ext cx="6803400" cy="1131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subTitle"/>
          </p:nvPr>
        </p:nvSpPr>
        <p:spPr>
          <a:xfrm>
            <a:off x="6907761" y="1838104"/>
            <a:ext cx="2077278" cy="2294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1142999" y="1838103"/>
            <a:ext cx="5544047" cy="363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3"/>
          <p:cNvSpPr txBox="1"/>
          <p:nvPr>
            <p:ph type="title"/>
          </p:nvPr>
        </p:nvSpPr>
        <p:spPr>
          <a:xfrm>
            <a:off x="1595301" y="2005352"/>
            <a:ext cx="4981345" cy="1336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3"/>
          <p:cNvSpPr txBox="1"/>
          <p:nvPr>
            <p:ph idx="1" type="body"/>
          </p:nvPr>
        </p:nvSpPr>
        <p:spPr>
          <a:xfrm>
            <a:off x="1595301" y="4186228"/>
            <a:ext cx="6573339" cy="364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3"/>
          <p:cNvSpPr txBox="1"/>
          <p:nvPr/>
        </p:nvSpPr>
        <p:spPr>
          <a:xfrm rot="-5400000">
            <a:off x="-835481" y="4032357"/>
            <a:ext cx="2520000" cy="25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it-IT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10.12.2020 / </a:t>
            </a:r>
            <a:r>
              <a:rPr b="1" i="0" lang="it-IT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KICK OFF MEETING 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25296" y="3454364"/>
            <a:ext cx="644056" cy="6038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491" y="-3682"/>
            <a:ext cx="9160493" cy="572530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/>
          <p:nvPr>
            <p:ph type="title"/>
          </p:nvPr>
        </p:nvSpPr>
        <p:spPr>
          <a:xfrm>
            <a:off x="1468080" y="1192600"/>
            <a:ext cx="4981345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25"/>
          <p:cNvSpPr txBox="1"/>
          <p:nvPr>
            <p:ph idx="1" type="body"/>
          </p:nvPr>
        </p:nvSpPr>
        <p:spPr>
          <a:xfrm>
            <a:off x="1468080" y="2771274"/>
            <a:ext cx="6573339" cy="1751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5"/>
          <p:cNvSpPr txBox="1"/>
          <p:nvPr/>
        </p:nvSpPr>
        <p:spPr>
          <a:xfrm rot="-5400000">
            <a:off x="-701139" y="4166699"/>
            <a:ext cx="2251316" cy="25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it-IT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10.12.2020 / </a:t>
            </a:r>
            <a:r>
              <a:rPr b="1" i="0" lang="it-IT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KICK OFF MEETING 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9909" y="226371"/>
            <a:ext cx="398174" cy="2391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788276" y="0"/>
            <a:ext cx="0" cy="5715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5"/>
          <p:cNvCxnSpPr/>
          <p:nvPr/>
        </p:nvCxnSpPr>
        <p:spPr>
          <a:xfrm>
            <a:off x="187418" y="2847193"/>
            <a:ext cx="41886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29.jpg"/><Relationship Id="rId5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Relationship Id="rId4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g"/><Relationship Id="rId4" Type="http://schemas.openxmlformats.org/officeDocument/2006/relationships/image" Target="../media/image2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image" Target="../media/image32.jpg"/><Relationship Id="rId5" Type="http://schemas.openxmlformats.org/officeDocument/2006/relationships/image" Target="../media/image3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8.jpg"/><Relationship Id="rId5" Type="http://schemas.openxmlformats.org/officeDocument/2006/relationships/image" Target="../media/image4.jpg"/><Relationship Id="rId6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>
            <p:ph type="ctrTitle"/>
          </p:nvPr>
        </p:nvSpPr>
        <p:spPr>
          <a:xfrm>
            <a:off x="1142999" y="2066379"/>
            <a:ext cx="6928945" cy="1452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</a:pPr>
            <a:r>
              <a:rPr lang="it-IT" sz="3150"/>
              <a:t>The italian presence</a:t>
            </a:r>
            <a:br>
              <a:rPr lang="it-IT" sz="3150"/>
            </a:br>
            <a:r>
              <a:rPr lang="it-IT" sz="3150"/>
              <a:t>in post war America</a:t>
            </a:r>
            <a:br>
              <a:rPr lang="it-IT" sz="3150"/>
            </a:br>
            <a:r>
              <a:rPr lang="it-IT" sz="3150"/>
              <a:t>1949 –1972</a:t>
            </a:r>
            <a:endParaRPr/>
          </a:p>
        </p:txBody>
      </p:sp>
      <p:sp>
        <p:nvSpPr>
          <p:cNvPr id="45" name="Google Shape;45;p1"/>
          <p:cNvSpPr txBox="1"/>
          <p:nvPr>
            <p:ph idx="1" type="subTitle"/>
          </p:nvPr>
        </p:nvSpPr>
        <p:spPr>
          <a:xfrm>
            <a:off x="1143000" y="4089797"/>
            <a:ext cx="6858000" cy="315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Cecilia Gibellini, Cristina Iuli, Carla Pomarè</a:t>
            </a:r>
            <a:endParaRPr/>
          </a:p>
        </p:txBody>
      </p:sp>
      <p:sp>
        <p:nvSpPr>
          <p:cNvPr id="46" name="Google Shape;46;p1"/>
          <p:cNvSpPr txBox="1"/>
          <p:nvPr>
            <p:ph idx="2" type="body"/>
          </p:nvPr>
        </p:nvSpPr>
        <p:spPr>
          <a:xfrm>
            <a:off x="1142999" y="4439245"/>
            <a:ext cx="6858000" cy="315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it-IT"/>
              <a:t>Università del Piemonte Orientale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651" y="137418"/>
            <a:ext cx="3324338" cy="466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8484" y="293055"/>
            <a:ext cx="2366461" cy="4507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303" y="428706"/>
            <a:ext cx="3013117" cy="421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8673" y="428706"/>
            <a:ext cx="2653306" cy="4143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648" y="160421"/>
            <a:ext cx="2279463" cy="174241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2"/>
          <p:cNvSpPr txBox="1"/>
          <p:nvPr>
            <p:ph type="ctrTitle"/>
          </p:nvPr>
        </p:nvSpPr>
        <p:spPr>
          <a:xfrm>
            <a:off x="5247860" y="160421"/>
            <a:ext cx="2698539" cy="1421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800"/>
              <a:t>Soggetti: gli autori italiani che risiedevano e lavoravano negli U.S.</a:t>
            </a:r>
            <a:endParaRPr/>
          </a:p>
        </p:txBody>
      </p:sp>
      <p:sp>
        <p:nvSpPr>
          <p:cNvPr id="120" name="Google Shape;120;p12"/>
          <p:cNvSpPr txBox="1"/>
          <p:nvPr>
            <p:ph idx="2" type="subTitle"/>
          </p:nvPr>
        </p:nvSpPr>
        <p:spPr>
          <a:xfrm>
            <a:off x="5247860" y="2720420"/>
            <a:ext cx="3737179" cy="2294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Giuseppe Prezzolini (1882-1982);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Niccolò Tucci (1908-1999);</a:t>
            </a:r>
            <a:endParaRPr/>
          </a:p>
        </p:txBody>
      </p:sp>
      <p:pic>
        <p:nvPicPr>
          <p:cNvPr id="121" name="Google Shape;12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2592" y="1995449"/>
            <a:ext cx="2066510" cy="3019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302" y="166507"/>
            <a:ext cx="3121695" cy="4116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3"/>
          <p:cNvSpPr txBox="1"/>
          <p:nvPr/>
        </p:nvSpPr>
        <p:spPr>
          <a:xfrm>
            <a:off x="986302" y="4507832"/>
            <a:ext cx="3882189" cy="36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Renato Poggioli (1907-1963)</a:t>
            </a:r>
            <a:endParaRPr/>
          </a:p>
        </p:txBody>
      </p:sp>
      <p:pic>
        <p:nvPicPr>
          <p:cNvPr id="128" name="Google Shape;12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5765" y="407138"/>
            <a:ext cx="2020661" cy="308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4194" y="1475873"/>
            <a:ext cx="2152150" cy="3031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8442" y="112176"/>
            <a:ext cx="4010526" cy="3192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3254" y="3400867"/>
            <a:ext cx="2522903" cy="172619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4"/>
          <p:cNvSpPr txBox="1"/>
          <p:nvPr/>
        </p:nvSpPr>
        <p:spPr>
          <a:xfrm>
            <a:off x="4159810" y="3400867"/>
            <a:ext cx="42436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Pier Maria Pasinetti (1913-2006)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3564" y="206624"/>
            <a:ext cx="3087817" cy="4702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 rotWithShape="1">
          <a:blip r:embed="rId4">
            <a:alphaModFix/>
          </a:blip>
          <a:srcRect b="3410" l="4317" r="6665" t="5499"/>
          <a:stretch/>
        </p:blipFill>
        <p:spPr>
          <a:xfrm>
            <a:off x="4780547" y="380884"/>
            <a:ext cx="2967790" cy="45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517" l="2003" r="4705" t="0"/>
          <a:stretch/>
        </p:blipFill>
        <p:spPr>
          <a:xfrm>
            <a:off x="994610" y="240632"/>
            <a:ext cx="7106653" cy="4940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type="ctrTitle"/>
          </p:nvPr>
        </p:nvSpPr>
        <p:spPr>
          <a:xfrm>
            <a:off x="5247860" y="451015"/>
            <a:ext cx="2698539" cy="1131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it-IT"/>
              <a:t>Soggetti: i traduttori</a:t>
            </a:r>
            <a:endParaRPr/>
          </a:p>
        </p:txBody>
      </p:sp>
      <p:sp>
        <p:nvSpPr>
          <p:cNvPr id="153" name="Google Shape;153;p17"/>
          <p:cNvSpPr txBox="1"/>
          <p:nvPr>
            <p:ph idx="2" type="subTitle"/>
          </p:nvPr>
        </p:nvSpPr>
        <p:spPr>
          <a:xfrm>
            <a:off x="5247860" y="1887495"/>
            <a:ext cx="3737114" cy="2909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William Weaver (1923-2013),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Frances Frenaye (1908-1996),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Angus Davidson (1898-1980),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Archibald Colquhoun (1912-1964),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Darina Laracy Silone (1917-2003).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</p:txBody>
      </p:sp>
      <p:pic>
        <p:nvPicPr>
          <p:cNvPr id="154" name="Google Shape;154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6047" r="15742" t="0"/>
          <a:stretch/>
        </p:blipFill>
        <p:spPr>
          <a:xfrm>
            <a:off x="1363579" y="1887495"/>
            <a:ext cx="3052782" cy="2909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803" l="6661" r="4074" t="3884"/>
          <a:stretch/>
        </p:blipFill>
        <p:spPr>
          <a:xfrm>
            <a:off x="3646413" y="218603"/>
            <a:ext cx="1712388" cy="242834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>
            <p:ph type="ctrTitle"/>
          </p:nvPr>
        </p:nvSpPr>
        <p:spPr>
          <a:xfrm>
            <a:off x="5552660" y="451014"/>
            <a:ext cx="2698539" cy="1131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it-IT"/>
              <a:t>Le case editrici</a:t>
            </a:r>
            <a:endParaRPr/>
          </a:p>
        </p:txBody>
      </p:sp>
      <p:sp>
        <p:nvSpPr>
          <p:cNvPr id="161" name="Google Shape;161;p18"/>
          <p:cNvSpPr txBox="1"/>
          <p:nvPr>
            <p:ph idx="2" type="subTitle"/>
          </p:nvPr>
        </p:nvSpPr>
        <p:spPr>
          <a:xfrm>
            <a:off x="5552660" y="1982483"/>
            <a:ext cx="3737179" cy="2294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Italian Publishers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S.F. Vanni Publishers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Farrar, Straus &amp; Young (poi &amp; Giroux)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New Directions</a:t>
            </a:r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 rotWithShape="1">
          <a:blip r:embed="rId4">
            <a:alphaModFix/>
          </a:blip>
          <a:srcRect b="7128" l="3780" r="0" t="4771"/>
          <a:stretch/>
        </p:blipFill>
        <p:spPr>
          <a:xfrm>
            <a:off x="818147" y="1782338"/>
            <a:ext cx="2737766" cy="3181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72460" y="1154000"/>
            <a:ext cx="4383281" cy="328746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>
            <p:ph type="ctrTitle"/>
          </p:nvPr>
        </p:nvSpPr>
        <p:spPr>
          <a:xfrm>
            <a:off x="5247860" y="451015"/>
            <a:ext cx="2698539" cy="1131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it-IT"/>
              <a:t>Le riviste</a:t>
            </a:r>
            <a:endParaRPr/>
          </a:p>
        </p:txBody>
      </p:sp>
      <p:sp>
        <p:nvSpPr>
          <p:cNvPr id="169" name="Google Shape;169;p19"/>
          <p:cNvSpPr txBox="1"/>
          <p:nvPr>
            <p:ph idx="2" type="subTitle"/>
          </p:nvPr>
        </p:nvSpPr>
        <p:spPr>
          <a:xfrm>
            <a:off x="5247860" y="1838104"/>
            <a:ext cx="3737179" cy="2294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1. «Partisan Review» (1934-2003);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2. «Inventario» (1946-1964);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3. «Botteghe Oscure» (1948-1969);</a:t>
            </a:r>
            <a:br>
              <a:rPr lang="it-IT"/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/>
          <p:nvPr>
            <p:ph type="ctrTitle"/>
          </p:nvPr>
        </p:nvSpPr>
        <p:spPr>
          <a:xfrm>
            <a:off x="1142999" y="451015"/>
            <a:ext cx="6928945" cy="198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1" lang="it-IT" sz="2800"/>
              <a:t>Modern Italian cool: cultural networking and the circulation of Italian literary, artistic and cultural icons between Italy and the United States</a:t>
            </a:r>
            <a:r>
              <a:rPr lang="it-IT" sz="2800"/>
              <a:t> </a:t>
            </a:r>
            <a:endParaRPr/>
          </a:p>
        </p:txBody>
      </p:sp>
      <p:sp>
        <p:nvSpPr>
          <p:cNvPr id="52" name="Google Shape;52;p2"/>
          <p:cNvSpPr txBox="1"/>
          <p:nvPr>
            <p:ph idx="1" type="subTitle"/>
          </p:nvPr>
        </p:nvSpPr>
        <p:spPr>
          <a:xfrm>
            <a:off x="1142999" y="2835965"/>
            <a:ext cx="7274427" cy="2046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/>
              <a:t>mappatura e studio delle relazioni tra scrittori e intellettuali italiani e americani;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/>
              <a:t>analisi di alcuni casi emblematici di mediazione tra le due culture.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319" y="897142"/>
            <a:ext cx="3353116" cy="271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940" y="404208"/>
            <a:ext cx="2663541" cy="370313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4455940" y="4270654"/>
            <a:ext cx="28020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Marguerite Caetani (1880-1963)</a:t>
            </a:r>
            <a:endParaRPr/>
          </a:p>
        </p:txBody>
      </p:sp>
      <p:pic>
        <p:nvPicPr>
          <p:cNvPr id="177" name="Google Shape;17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1986" y="1786174"/>
            <a:ext cx="1519508" cy="237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ctrTitle"/>
          </p:nvPr>
        </p:nvSpPr>
        <p:spPr>
          <a:xfrm>
            <a:off x="1267326" y="451015"/>
            <a:ext cx="6804618" cy="720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it-IT"/>
              <a:t>Riviste</a:t>
            </a:r>
            <a:endParaRPr/>
          </a:p>
        </p:txBody>
      </p:sp>
      <p:sp>
        <p:nvSpPr>
          <p:cNvPr id="183" name="Google Shape;183;p21"/>
          <p:cNvSpPr txBox="1"/>
          <p:nvPr>
            <p:ph idx="1" type="subTitle"/>
          </p:nvPr>
        </p:nvSpPr>
        <p:spPr>
          <a:xfrm>
            <a:off x="1267326" y="1411705"/>
            <a:ext cx="7133536" cy="333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it-IT" sz="1665"/>
              <a:t>4. «Italica», dal 1926;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it-IT" sz="1665"/>
              <a:t>5. «Italian Quarterly», dal 1957;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it-IT" sz="1665"/>
              <a:t>6. «Forum Italicum», dal 1967;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it-IT" sz="1665"/>
              <a:t>7. «The New Yorker»;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it-IT" sz="1665"/>
              <a:t>8. «New York Times»;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it-IT" sz="1665"/>
              <a:t>9. «Harper’s Magazine»;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it-IT" sz="1665"/>
              <a:t>10. «Paris Review»;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it-IT" sz="1665"/>
              <a:t>11. «New York Review of Books»;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it-IT" sz="1665"/>
              <a:t>12. «Vogue»;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it-IT" sz="1665"/>
              <a:t>13. «Life Magazine».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t/>
            </a:r>
            <a:endParaRPr sz="1665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ctrTitle"/>
          </p:nvPr>
        </p:nvSpPr>
        <p:spPr>
          <a:xfrm>
            <a:off x="1142999" y="451015"/>
            <a:ext cx="6928945" cy="1131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it-IT"/>
              <a:t>Istituzioni</a:t>
            </a:r>
            <a:endParaRPr/>
          </a:p>
        </p:txBody>
      </p:sp>
      <p:sp>
        <p:nvSpPr>
          <p:cNvPr id="189" name="Google Shape;189;p22"/>
          <p:cNvSpPr txBox="1"/>
          <p:nvPr>
            <p:ph idx="1" type="subTitle"/>
          </p:nvPr>
        </p:nvSpPr>
        <p:spPr>
          <a:xfrm>
            <a:off x="1142999" y="1582311"/>
            <a:ext cx="7257863" cy="2623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/>
              <a:t>Istituti italiani di Cultura; 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/>
              <a:t>Casa Italiana della Columbia University (poi Italian Academy); 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/>
              <a:t>Università; 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/>
              <a:t>Fulbright Commission; 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/>
              <a:t>American Academy a Roma; 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/>
              <a:t>ICE (Istituto per il Commercio Estero).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/>
          <p:nvPr>
            <p:ph type="ctrTitle"/>
          </p:nvPr>
        </p:nvSpPr>
        <p:spPr>
          <a:xfrm>
            <a:off x="1142999" y="451015"/>
            <a:ext cx="7060097" cy="1460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</a:pPr>
            <a:r>
              <a:rPr lang="it-IT" sz="3150"/>
              <a:t>Prima fase: </a:t>
            </a:r>
            <a:r>
              <a:rPr i="1" lang="it-IT" sz="3150"/>
              <a:t>Mapping</a:t>
            </a:r>
            <a:br>
              <a:rPr i="1" lang="it-IT" sz="3150"/>
            </a:br>
            <a:br>
              <a:rPr i="1" lang="it-IT" sz="3150"/>
            </a:br>
            <a:r>
              <a:rPr i="1" lang="it-IT" sz="3150"/>
              <a:t>&gt; </a:t>
            </a:r>
            <a:r>
              <a:rPr lang="it-IT" sz="2790"/>
              <a:t>(Seconda fase: </a:t>
            </a:r>
            <a:r>
              <a:rPr i="1" lang="it-IT" sz="2790"/>
              <a:t>Knitting</a:t>
            </a:r>
            <a:r>
              <a:rPr lang="it-IT" sz="2790"/>
              <a:t>)</a:t>
            </a:r>
            <a:endParaRPr sz="3150"/>
          </a:p>
        </p:txBody>
      </p:sp>
      <p:sp>
        <p:nvSpPr>
          <p:cNvPr id="58" name="Google Shape;58;p3"/>
          <p:cNvSpPr txBox="1"/>
          <p:nvPr>
            <p:ph idx="1" type="subTitle"/>
          </p:nvPr>
        </p:nvSpPr>
        <p:spPr>
          <a:xfrm>
            <a:off x="967409" y="2173357"/>
            <a:ext cx="7433453" cy="265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/>
              <a:t>SOGGETTI: gli autori; i traduttori; gli editori; gli agenti letterari; i direttori e i collaboratori di riviste; le istituzioni (università, Istituti italiani di cultura…);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/>
              <a:t>MEDIA: le riviste;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/>
              <a:t>COSE: i libri; gli archivi (di autori, traduttori, case editrici, riviste, istituzioni); i luoghi (le case editrici, le redazioni delle riviste, le librerie, le sedi delle istituzioni…).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275" y="1306442"/>
            <a:ext cx="4221163" cy="316720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"/>
          <p:cNvSpPr txBox="1"/>
          <p:nvPr>
            <p:ph type="ctrTitle"/>
          </p:nvPr>
        </p:nvSpPr>
        <p:spPr>
          <a:xfrm>
            <a:off x="5247860" y="451015"/>
            <a:ext cx="2698539" cy="1131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it-IT"/>
              <a:t>Soggetti: gli autori</a:t>
            </a:r>
            <a:endParaRPr/>
          </a:p>
        </p:txBody>
      </p:sp>
      <p:sp>
        <p:nvSpPr>
          <p:cNvPr id="65" name="Google Shape;65;p4"/>
          <p:cNvSpPr txBox="1"/>
          <p:nvPr>
            <p:ph idx="2" type="subTitle"/>
          </p:nvPr>
        </p:nvSpPr>
        <p:spPr>
          <a:xfrm>
            <a:off x="5247860" y="1758591"/>
            <a:ext cx="3737114" cy="2879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Autori statunitensi che soggiornano per periodi più o meno lunghi in Italia e che poi mantengono contatti e relazioni con gli ambienti letterari italiani: John Cheever, Robert Lowell e la moglie Elizabeth Hardwick, Robert Penn Warren, Gore Vidal…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it-IT" sz="1600"/>
              <a:t>Robert Lowell e Elizabeth Hardwick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"/>
          <p:cNvSpPr txBox="1"/>
          <p:nvPr>
            <p:ph type="ctrTitle"/>
          </p:nvPr>
        </p:nvSpPr>
        <p:spPr>
          <a:xfrm>
            <a:off x="5247860" y="451015"/>
            <a:ext cx="2698539" cy="1131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it-IT"/>
              <a:t>Soggetti: gli autori</a:t>
            </a:r>
            <a:endParaRPr/>
          </a:p>
        </p:txBody>
      </p:sp>
      <p:sp>
        <p:nvSpPr>
          <p:cNvPr id="71" name="Google Shape;71;p5"/>
          <p:cNvSpPr txBox="1"/>
          <p:nvPr>
            <p:ph idx="2" type="subTitle"/>
          </p:nvPr>
        </p:nvSpPr>
        <p:spPr>
          <a:xfrm>
            <a:off x="5247860" y="1758591"/>
            <a:ext cx="3737114" cy="3037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rPr lang="it-IT" sz="2035"/>
              <a:t>Autori italiani tradotti, promossi, pubblicati e recensiti negli Stati Uniti.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t/>
            </a:r>
            <a:endParaRPr sz="2035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t/>
            </a:r>
            <a:endParaRPr sz="1665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t/>
            </a:r>
            <a:endParaRPr sz="1665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t/>
            </a:r>
            <a:endParaRPr sz="148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t/>
            </a:r>
            <a:endParaRPr sz="148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it-IT" sz="1480"/>
              <a:t>Alberto Moravia, </a:t>
            </a:r>
            <a:r>
              <a:rPr i="1" lang="it-IT" sz="1480"/>
              <a:t>The woman of Rome</a:t>
            </a:r>
            <a:r>
              <a:rPr lang="it-IT" sz="1480"/>
              <a:t> [</a:t>
            </a:r>
            <a:r>
              <a:rPr i="1" lang="it-IT" sz="1480"/>
              <a:t>La romana</a:t>
            </a:r>
            <a:r>
              <a:rPr lang="it-IT" sz="1480"/>
              <a:t>, 1947], trad. di Lydia Holland, New York, Farrar, Straus, 1949</a:t>
            </a:r>
            <a:endParaRPr/>
          </a:p>
        </p:txBody>
      </p:sp>
      <p:pic>
        <p:nvPicPr>
          <p:cNvPr id="72" name="Google Shape;72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1520" y="904461"/>
            <a:ext cx="25019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8647" y="224588"/>
            <a:ext cx="6655768" cy="375385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"/>
          <p:cNvSpPr txBox="1"/>
          <p:nvPr/>
        </p:nvSpPr>
        <p:spPr>
          <a:xfrm>
            <a:off x="1500557" y="4395537"/>
            <a:ext cx="64838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 men</a:t>
            </a: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episodio 7.13, 2015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01" l="6073" r="8538" t="5708"/>
          <a:stretch/>
        </p:blipFill>
        <p:spPr>
          <a:xfrm>
            <a:off x="1251284" y="513347"/>
            <a:ext cx="2727158" cy="3930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7"/>
          <p:cNvPicPr preferRelativeResize="0"/>
          <p:nvPr/>
        </p:nvPicPr>
        <p:blipFill rotWithShape="1">
          <a:blip r:embed="rId4">
            <a:alphaModFix/>
          </a:blip>
          <a:srcRect b="0" l="5785" r="5428" t="0"/>
          <a:stretch/>
        </p:blipFill>
        <p:spPr>
          <a:xfrm>
            <a:off x="5213684" y="266950"/>
            <a:ext cx="2630905" cy="431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507" y="298867"/>
            <a:ext cx="22225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059" y="298867"/>
            <a:ext cx="4509837" cy="450983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8"/>
          <p:cNvSpPr txBox="1"/>
          <p:nvPr/>
        </p:nvSpPr>
        <p:spPr>
          <a:xfrm>
            <a:off x="5606507" y="3657600"/>
            <a:ext cx="27514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Ignazio Silone (1900-1978)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341" y="114131"/>
            <a:ext cx="1613173" cy="245260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9"/>
          <p:cNvSpPr txBox="1"/>
          <p:nvPr>
            <p:ph type="ctrTitle"/>
          </p:nvPr>
        </p:nvSpPr>
        <p:spPr>
          <a:xfrm>
            <a:off x="5360155" y="114131"/>
            <a:ext cx="2805277" cy="1387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</a:pPr>
            <a:r>
              <a:rPr lang="it-IT" sz="3150"/>
              <a:t>Sugli autori italiani negli U.S.</a:t>
            </a:r>
            <a:endParaRPr/>
          </a:p>
        </p:txBody>
      </p:sp>
      <p:sp>
        <p:nvSpPr>
          <p:cNvPr id="98" name="Google Shape;98;p9"/>
          <p:cNvSpPr txBox="1"/>
          <p:nvPr>
            <p:ph idx="2" type="subTitle"/>
          </p:nvPr>
        </p:nvSpPr>
        <p:spPr>
          <a:xfrm>
            <a:off x="5247860" y="1860884"/>
            <a:ext cx="3896140" cy="2993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/>
              <a:t>Questioni linguistiche e traduttologiche: le presenze dei dialetti; le forme di espressionismo linguistico e di sperimentalismo formale e sintattico…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/>
              <a:t>Orientamenti politici e ideologici;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/>
              <a:t>L’immagine (le immagini) dell’Italia;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/>
              <a:t>Il rapporto con il cinema.</a:t>
            </a:r>
            <a:endParaRPr/>
          </a:p>
        </p:txBody>
      </p:sp>
      <p:pic>
        <p:nvPicPr>
          <p:cNvPr id="99" name="Google Shape;99;p9"/>
          <p:cNvPicPr preferRelativeResize="0"/>
          <p:nvPr/>
        </p:nvPicPr>
        <p:blipFill rotWithShape="1">
          <a:blip r:embed="rId4">
            <a:alphaModFix/>
          </a:blip>
          <a:srcRect b="6557" l="6802" r="9408" t="1639"/>
          <a:stretch/>
        </p:blipFill>
        <p:spPr>
          <a:xfrm>
            <a:off x="3462204" y="139477"/>
            <a:ext cx="1678868" cy="245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361" y="2665371"/>
            <a:ext cx="1655326" cy="246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2201" y="2962576"/>
            <a:ext cx="1678875" cy="2167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2020-12-01T09:03:25Z</dcterms:created>
  <dc:creator>Microsoft Office User</dc:creator>
</cp:coreProperties>
</file>